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12192000" cy="6858000"/>
  <p:embeddedFontLst>
    <p:embeddedFont>
      <p:font typeface="RAAAOF+Arial-BoldMT"/>
      <p:regular r:id="rId22"/>
    </p:embeddedFont>
    <p:embeddedFont>
      <p:font typeface="LAATJQ+ArialMT"/>
      <p:regular r:id="rId2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font" Target="fonts/font1.fntdata" /><Relationship Id="rId23" Type="http://schemas.openxmlformats.org/officeDocument/2006/relationships/font" Target="fonts/font2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91477" y="3339859"/>
            <a:ext cx="5173560" cy="8969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 b="1">
                <a:solidFill>
                  <a:srgbClr val="ffffff"/>
                </a:solidFill>
                <a:latin typeface="RAAAOF+Arial-BoldMT"/>
                <a:cs typeface="RAAAOF+Arial-BoldMT"/>
              </a:rPr>
              <a:t>РЕСПУБЛИКАНСКАЯ</a:t>
            </a:r>
            <a:r>
              <a:rPr dirty="0" sz="1950" b="1">
                <a:solidFill>
                  <a:srgbClr val="ffffff"/>
                </a:solidFill>
                <a:latin typeface="RAAAOF+Arial-BoldMT"/>
                <a:cs typeface="RAAAOF+Arial-BoldMT"/>
              </a:rPr>
              <a:t> </a:t>
            </a:r>
            <a:r>
              <a:rPr dirty="0" sz="1950" b="1">
                <a:solidFill>
                  <a:srgbClr val="ffffff"/>
                </a:solidFill>
                <a:latin typeface="RAAAOF+Arial-BoldMT"/>
                <a:cs typeface="RAAAOF+Arial-BoldMT"/>
              </a:rPr>
              <a:t>МОЛОДЕЖНАЯ</a:t>
            </a:r>
          </a:p>
          <a:p>
            <a:pPr marL="3618187" marR="0">
              <a:lnSpc>
                <a:spcPts val="2031"/>
              </a:lnSpc>
              <a:spcBef>
                <a:spcPts val="74"/>
              </a:spcBef>
              <a:spcAft>
                <a:spcPts val="0"/>
              </a:spcAft>
            </a:pPr>
            <a:r>
              <a:rPr dirty="0" sz="1950" b="1">
                <a:solidFill>
                  <a:srgbClr val="ffffff"/>
                </a:solidFill>
                <a:latin typeface="RAAAOF+Arial-BoldMT"/>
                <a:cs typeface="RAAAOF+Arial-BoldMT"/>
              </a:rPr>
              <a:t>АКЦИЯ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0628" y="3882588"/>
            <a:ext cx="4898097" cy="16559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RAAAOF+Arial-BoldMT"/>
                <a:cs typeface="RAAAOF+Arial-BoldMT"/>
              </a:rPr>
              <a:t>«МЫ</a:t>
            </a:r>
            <a:r>
              <a:rPr dirty="0" sz="3600" b="1">
                <a:solidFill>
                  <a:srgbClr val="ffffff"/>
                </a:solidFill>
                <a:latin typeface="RAAAOF+Arial-BoldMT"/>
                <a:cs typeface="RAAAOF+Arial-BoldMT"/>
              </a:rPr>
              <a:t> </a:t>
            </a:r>
            <a:r>
              <a:rPr dirty="0" sz="3600" b="1">
                <a:solidFill>
                  <a:srgbClr val="ffffff"/>
                </a:solidFill>
                <a:latin typeface="RAAAOF+Arial-BoldMT"/>
                <a:cs typeface="RAAAOF+Arial-BoldMT"/>
              </a:rPr>
              <a:t>ЗА</a:t>
            </a:r>
            <a:r>
              <a:rPr dirty="0" sz="3600" b="1">
                <a:solidFill>
                  <a:srgbClr val="ffffff"/>
                </a:solidFill>
                <a:latin typeface="RAAAOF+Arial-BoldMT"/>
                <a:cs typeface="RAAAOF+Arial-BoldMT"/>
              </a:rPr>
              <a:t> </a:t>
            </a:r>
            <a:r>
              <a:rPr dirty="0" sz="3600" b="1">
                <a:solidFill>
                  <a:srgbClr val="ffffff"/>
                </a:solidFill>
                <a:latin typeface="RAAAOF+Arial-BoldMT"/>
                <a:cs typeface="RAAAOF+Arial-BoldMT"/>
              </a:rPr>
              <a:t>ТРЕЗВУЮ</a:t>
            </a:r>
          </a:p>
          <a:p>
            <a:pPr marL="1826939" marR="0">
              <a:lnSpc>
                <a:spcPts val="3751"/>
              </a:lnSpc>
              <a:spcBef>
                <a:spcPts val="86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RAAAOF+Arial-BoldMT"/>
                <a:cs typeface="RAAAOF+Arial-BoldMT"/>
              </a:rPr>
              <a:t>РОССИЮ»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31206" y="5464183"/>
            <a:ext cx="2702077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AAAOF+Arial-BoldMT"/>
                <a:cs typeface="RAAAOF+Arial-BoldMT"/>
              </a:rPr>
              <a:t>ИЮНЬ-СЕНТЯБРЬ</a:t>
            </a:r>
            <a:r>
              <a:rPr dirty="0" sz="1600" b="1">
                <a:solidFill>
                  <a:srgbClr val="ffffff"/>
                </a:solidFill>
                <a:latin typeface="RAAAOF+Arial-BoldMT"/>
                <a:cs typeface="RAAAOF+Arial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AAAOF+Arial-BoldMT"/>
                <a:cs typeface="RAAAOF+Arial-BoldMT"/>
              </a:rPr>
              <a:t>2026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53630" y="747349"/>
            <a:ext cx="1329159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4bcaad"/>
                </a:solidFill>
                <a:latin typeface="LAATJQ+ArialMT"/>
                <a:cs typeface="LAATJQ+ArialMT"/>
              </a:rPr>
              <a:t>ТРЕЗВЫЙꢀВЗГЛЯД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019540"/>
            <a:ext cx="3885009" cy="20751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AATJQ+ArialMT"/>
                <a:cs typeface="LAATJQ+ArialMT"/>
              </a:rPr>
              <a:t>КОМПОНЕНТꢀАКЦИИ</a:t>
            </a:r>
          </a:p>
          <a:p>
            <a:pPr marL="0" marR="0">
              <a:lnSpc>
                <a:spcPts val="3992"/>
              </a:lnSpc>
              <a:spcBef>
                <a:spcPts val="10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LAATJQ+ArialMT"/>
                <a:cs typeface="LAATJQ+ArialMT"/>
              </a:rPr>
              <a:t>ФИНАЛЬНОЕ</a:t>
            </a:r>
          </a:p>
          <a:p>
            <a:pPr marL="0" marR="0">
              <a:lnSpc>
                <a:spcPts val="4167"/>
              </a:lnSpc>
              <a:spcBef>
                <a:spcPts val="152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LAATJQ+ArialMT"/>
                <a:cs typeface="LAATJQ+ArialMT"/>
              </a:rPr>
              <a:t>СОБЫТИЕ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2885870"/>
            <a:ext cx="4607622" cy="484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000000"/>
                </a:solidFill>
                <a:latin typeface="RAAAOF+Arial-BoldMT"/>
                <a:cs typeface="RAAAOF+Arial-BoldMT"/>
              </a:rPr>
              <a:t>ТОРЖЕСТВЕННОЕ</a:t>
            </a:r>
            <a:r>
              <a:rPr dirty="0" sz="15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1500" b="1">
                <a:solidFill>
                  <a:srgbClr val="000000"/>
                </a:solidFill>
                <a:latin typeface="RAAAOF+Arial-BoldMT"/>
                <a:cs typeface="RAAAOF+Arial-BoldMT"/>
              </a:rPr>
              <a:t>ПОДВЕДЕНИЕ</a:t>
            </a:r>
            <a:r>
              <a:rPr dirty="0" sz="15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1500" b="1">
                <a:solidFill>
                  <a:srgbClr val="000000"/>
                </a:solidFill>
                <a:latin typeface="RAAAOF+Arial-BoldMT"/>
                <a:cs typeface="RAAAOF+Arial-BoldMT"/>
              </a:rPr>
              <a:t>ИТОГОВ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3241470"/>
            <a:ext cx="5252665" cy="9414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AATJQ+ArialMT"/>
                <a:cs typeface="LAATJQ+ArialMT"/>
              </a:rPr>
              <a:t>ВꢀСЕНТЯБРЕꢀ2026ꢀГОДАꢀМЫꢀСОБЕРЕМСЯꢀВСЕМꢀ</a:t>
            </a:r>
          </a:p>
          <a:p>
            <a:pPr marL="0" marR="0">
              <a:lnSpc>
                <a:spcPts val="1562"/>
              </a:lnSpc>
              <a:spcBef>
                <a:spcPts val="237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AATJQ+ArialMT"/>
                <a:cs typeface="LAATJQ+ArialMT"/>
              </a:rPr>
              <a:t>СООБЩЕСТВОМꢀНАꢀРЕСПУБЛИКАНСКОМꢀ</a:t>
            </a:r>
          </a:p>
          <a:p>
            <a:pPr marL="0" marR="0">
              <a:lnSpc>
                <a:spcPts val="1562"/>
              </a:lnSpc>
              <a:spcBef>
                <a:spcPts val="237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AATJQ+ArialMT"/>
                <a:cs typeface="LAATJQ+ArialMT"/>
              </a:rPr>
              <a:t>МЕРОПРИЯТИИ.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39" y="4054270"/>
            <a:ext cx="1767651" cy="484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000000"/>
                </a:solidFill>
                <a:latin typeface="RAAAOF+Arial-BoldMT"/>
                <a:cs typeface="RAAAOF+Arial-BoldMT"/>
              </a:rPr>
              <a:t>В</a:t>
            </a:r>
            <a:r>
              <a:rPr dirty="0" sz="15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1500" b="1">
                <a:solidFill>
                  <a:srgbClr val="000000"/>
                </a:solidFill>
                <a:latin typeface="RAAAOF+Arial-BoldMT"/>
                <a:cs typeface="RAAAOF+Arial-BoldMT"/>
              </a:rPr>
              <a:t>ПРОГРАММЕ: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39" y="4409870"/>
            <a:ext cx="5171581" cy="7128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AATJQ+ArialMT"/>
                <a:cs typeface="LAATJQ+ArialMT"/>
              </a:rPr>
              <a:t>НАГРАЖДЕНИЕꢀПОБЕДИТЕЛЕЙꢀДИПЛОМАМИꢀИꢀ</a:t>
            </a:r>
          </a:p>
          <a:p>
            <a:pPr marL="0" marR="0">
              <a:lnSpc>
                <a:spcPts val="1562"/>
              </a:lnSpc>
              <a:spcBef>
                <a:spcPts val="237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AATJQ+ArialMT"/>
                <a:cs typeface="LAATJQ+ArialMT"/>
              </a:rPr>
              <a:t>ПРИЗАМИ.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9639" y="4994070"/>
            <a:ext cx="5301123" cy="8398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AATJQ+ArialMT"/>
                <a:cs typeface="LAATJQ+ArialMT"/>
              </a:rPr>
              <a:t>ЛУЧШИЕꢀФОТОИСТОРИИꢀНАꢀБОЛЬШОМꢀЭКРАНЕ.</a:t>
            </a:r>
          </a:p>
          <a:p>
            <a:pPr marL="0" marR="0">
              <a:lnSpc>
                <a:spcPts val="1562"/>
              </a:lnSpc>
              <a:spcBef>
                <a:spcPts val="1237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AATJQ+ArialMT"/>
                <a:cs typeface="LAATJQ+ArialMT"/>
              </a:rPr>
              <a:t>МОТИВАЦИОННЫЕꢀВЫСТУПЛЕНИЯ.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9639" y="5705270"/>
            <a:ext cx="3127488" cy="7128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AATJQ+ArialMT"/>
                <a:cs typeface="LAATJQ+ArialMT"/>
              </a:rPr>
              <a:t>НЕФОРМАЛЬНОЕꢀОБЩЕНИЕꢀ</a:t>
            </a:r>
          </a:p>
          <a:p>
            <a:pPr marL="0" marR="0">
              <a:lnSpc>
                <a:spcPts val="1562"/>
              </a:lnSpc>
              <a:spcBef>
                <a:spcPts val="237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AATJQ+ArialMT"/>
                <a:cs typeface="LAATJQ+ArialMT"/>
              </a:rPr>
              <a:t>ЕДИНОМЫШЛЕННИКОВ.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047086" y="6006717"/>
            <a:ext cx="331762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4bcaad"/>
                </a:solidFill>
                <a:latin typeface="LAATJQ+ArialMT"/>
                <a:cs typeface="LAATJQ+ArialMT"/>
              </a:rPr>
              <a:t>10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9639" y="6289470"/>
            <a:ext cx="5301550" cy="7128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AATJQ+ArialMT"/>
                <a:cs typeface="LAATJQ+ArialMT"/>
              </a:rPr>
              <a:t>ЭТОꢀБУДЕТꢀЯРКИЙꢀФИНАЛ,ꢀКОТОРЫЙꢀПОКАЖЕТꢀ</a:t>
            </a:r>
          </a:p>
          <a:p>
            <a:pPr marL="0" marR="0">
              <a:lnSpc>
                <a:spcPts val="1562"/>
              </a:lnSpc>
              <a:spcBef>
                <a:spcPts val="237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LAATJQ+ArialMT"/>
                <a:cs typeface="LAATJQ+ArialMT"/>
              </a:rPr>
              <a:t>СИЛУꢀНАШЕГОꢀОБЩЕГОꢀ«ТРЕЗВОГОꢀВЗГЛЯДА».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7763" y="1061554"/>
            <a:ext cx="5340448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595959"/>
                </a:solidFill>
                <a:latin typeface="RAAAOF+Arial-BoldMT"/>
                <a:cs typeface="RAAAOF+Arial-BoldMT"/>
              </a:rPr>
              <a:t>ПОЧЕМУ</a:t>
            </a:r>
            <a:r>
              <a:rPr dirty="0" sz="3200" b="1">
                <a:solidFill>
                  <a:srgbClr val="595959"/>
                </a:solidFill>
                <a:latin typeface="RAAAOF+Arial-BoldMT"/>
                <a:cs typeface="RAAAOF+Arial-BoldMT"/>
              </a:rPr>
              <a:t> </a:t>
            </a:r>
            <a:r>
              <a:rPr dirty="0" sz="3200" b="1">
                <a:solidFill>
                  <a:srgbClr val="595959"/>
                </a:solidFill>
                <a:latin typeface="RAAAOF+Arial-BoldMT"/>
                <a:cs typeface="RAAAOF+Arial-BoldMT"/>
              </a:rPr>
              <a:t>ЭТО</a:t>
            </a:r>
            <a:r>
              <a:rPr dirty="0" sz="3200" b="1">
                <a:solidFill>
                  <a:srgbClr val="595959"/>
                </a:solidFill>
                <a:latin typeface="RAAAOF+Arial-BoldMT"/>
                <a:cs typeface="RAAAOF+Arial-BoldMT"/>
              </a:rPr>
              <a:t> </a:t>
            </a:r>
            <a:r>
              <a:rPr dirty="0" sz="3200" b="1">
                <a:solidFill>
                  <a:srgbClr val="595959"/>
                </a:solidFill>
                <a:latin typeface="RAAAOF+Arial-BoldMT"/>
                <a:cs typeface="RAAAOF+Arial-BoldMT"/>
              </a:rPr>
              <a:t>ВАЖНО?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7763" y="1960312"/>
            <a:ext cx="8735266" cy="11925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b="1">
                <a:solidFill>
                  <a:srgbClr val="595959"/>
                </a:solidFill>
                <a:latin typeface="RAAAOF+Arial-BoldMT"/>
                <a:cs typeface="RAAAOF+Arial-BoldMT"/>
              </a:rPr>
              <a:t>ДЛЯ</a:t>
            </a:r>
            <a:r>
              <a:rPr dirty="0" sz="1900" b="1">
                <a:solidFill>
                  <a:srgbClr val="595959"/>
                </a:solidFill>
                <a:latin typeface="RAAAOF+Arial-BoldMT"/>
                <a:cs typeface="RAAAOF+Arial-BoldMT"/>
              </a:rPr>
              <a:t> </a:t>
            </a:r>
            <a:r>
              <a:rPr dirty="0" sz="1900" b="1">
                <a:solidFill>
                  <a:srgbClr val="595959"/>
                </a:solidFill>
                <a:latin typeface="RAAAOF+Arial-BoldMT"/>
                <a:cs typeface="RAAAOF+Arial-BoldMT"/>
              </a:rPr>
              <a:t>МОЛОДЕЖИ:</a:t>
            </a:r>
            <a:r>
              <a:rPr dirty="0" sz="1900">
                <a:solidFill>
                  <a:srgbClr val="595959"/>
                </a:solidFill>
                <a:latin typeface="LAATJQ+ArialMT"/>
                <a:cs typeface="LAATJQ+ArialMT"/>
              </a:rPr>
              <a:t>ꢀДАЕМꢀИНСТРУМЕНТЫꢀДЛЯꢀ</a:t>
            </a:r>
          </a:p>
          <a:p>
            <a:pPr marL="0" marR="0">
              <a:lnSpc>
                <a:spcPts val="1979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900">
                <a:solidFill>
                  <a:srgbClr val="595959"/>
                </a:solidFill>
                <a:latin typeface="LAATJQ+ArialMT"/>
                <a:cs typeface="LAATJQ+ArialMT"/>
              </a:rPr>
              <a:t>САМОВЫРАЖЕНИЯ,ꢀФОРМИРУЕМꢀПОЗИТИВНОЕꢀКОМЬЮНИТИ,ꢀ</a:t>
            </a:r>
          </a:p>
          <a:p>
            <a:pPr marL="0" marR="0">
              <a:lnSpc>
                <a:spcPts val="1979"/>
              </a:lnSpc>
              <a:spcBef>
                <a:spcPts val="250"/>
              </a:spcBef>
              <a:spcAft>
                <a:spcPts val="0"/>
              </a:spcAft>
            </a:pPr>
            <a:r>
              <a:rPr dirty="0" sz="1900">
                <a:solidFill>
                  <a:srgbClr val="595959"/>
                </a:solidFill>
                <a:latin typeface="LAATJQ+ArialMT"/>
                <a:cs typeface="LAATJQ+ArialMT"/>
              </a:rPr>
              <a:t>ПООЩРЯЕМꢀЛИЧНУЮꢀОТВЕТСТВЕННОСТЬ.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7763" y="2955992"/>
            <a:ext cx="8044509" cy="11925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b="1">
                <a:solidFill>
                  <a:srgbClr val="595959"/>
                </a:solidFill>
                <a:latin typeface="RAAAOF+Arial-BoldMT"/>
                <a:cs typeface="RAAAOF+Arial-BoldMT"/>
              </a:rPr>
              <a:t>ДЛЯ</a:t>
            </a:r>
            <a:r>
              <a:rPr dirty="0" sz="1900" b="1">
                <a:solidFill>
                  <a:srgbClr val="595959"/>
                </a:solidFill>
                <a:latin typeface="RAAAOF+Arial-BoldMT"/>
                <a:cs typeface="RAAAOF+Arial-BoldMT"/>
              </a:rPr>
              <a:t> </a:t>
            </a:r>
            <a:r>
              <a:rPr dirty="0" sz="1900" b="1">
                <a:solidFill>
                  <a:srgbClr val="595959"/>
                </a:solidFill>
                <a:latin typeface="RAAAOF+Arial-BoldMT"/>
                <a:cs typeface="RAAAOF+Arial-BoldMT"/>
              </a:rPr>
              <a:t>ПАРТНЕРОВ:</a:t>
            </a:r>
            <a:r>
              <a:rPr dirty="0" sz="1900">
                <a:solidFill>
                  <a:srgbClr val="595959"/>
                </a:solidFill>
                <a:latin typeface="LAATJQ+ArialMT"/>
                <a:cs typeface="LAATJQ+ArialMT"/>
              </a:rPr>
              <a:t>ꢀУКРЕПЛЯЕМꢀСТАТУСꢀБИБЛИОТЕКꢀКАКꢀ</a:t>
            </a:r>
          </a:p>
          <a:p>
            <a:pPr marL="0" marR="0">
              <a:lnSpc>
                <a:spcPts val="1979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900">
                <a:solidFill>
                  <a:srgbClr val="595959"/>
                </a:solidFill>
                <a:latin typeface="LAATJQ+ArialMT"/>
                <a:cs typeface="LAATJQ+ArialMT"/>
              </a:rPr>
              <a:t>АКТУАЛЬНЫХꢀСОЦИАЛЬНЫХꢀИНСТИТУТОВ,ꢀПРИВЛЕКАЕМꢀ</a:t>
            </a:r>
          </a:p>
          <a:p>
            <a:pPr marL="0" marR="0">
              <a:lnSpc>
                <a:spcPts val="1979"/>
              </a:lnSpc>
              <a:spcBef>
                <a:spcPts val="250"/>
              </a:spcBef>
              <a:spcAft>
                <a:spcPts val="0"/>
              </a:spcAft>
            </a:pPr>
            <a:r>
              <a:rPr dirty="0" sz="1900">
                <a:solidFill>
                  <a:srgbClr val="595959"/>
                </a:solidFill>
                <a:latin typeface="LAATJQ+ArialMT"/>
                <a:cs typeface="LAATJQ+ArialMT"/>
              </a:rPr>
              <a:t>НОВУЮꢀАУДИТОРИЮ.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7763" y="3951673"/>
            <a:ext cx="8646923" cy="9029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b="1">
                <a:solidFill>
                  <a:srgbClr val="595959"/>
                </a:solidFill>
                <a:latin typeface="RAAAOF+Arial-BoldMT"/>
                <a:cs typeface="RAAAOF+Arial-BoldMT"/>
              </a:rPr>
              <a:t>ДЛЯ</a:t>
            </a:r>
            <a:r>
              <a:rPr dirty="0" sz="1900" b="1">
                <a:solidFill>
                  <a:srgbClr val="595959"/>
                </a:solidFill>
                <a:latin typeface="RAAAOF+Arial-BoldMT"/>
                <a:cs typeface="RAAAOF+Arial-BoldMT"/>
              </a:rPr>
              <a:t> </a:t>
            </a:r>
            <a:r>
              <a:rPr dirty="0" sz="1900" b="1">
                <a:solidFill>
                  <a:srgbClr val="595959"/>
                </a:solidFill>
                <a:latin typeface="RAAAOF+Arial-BoldMT"/>
                <a:cs typeface="RAAAOF+Arial-BoldMT"/>
              </a:rPr>
              <a:t>РЕСПУБЛИКИ:</a:t>
            </a:r>
            <a:r>
              <a:rPr dirty="0" sz="1900">
                <a:solidFill>
                  <a:srgbClr val="595959"/>
                </a:solidFill>
                <a:latin typeface="LAATJQ+ArialMT"/>
                <a:cs typeface="LAATJQ+ArialMT"/>
              </a:rPr>
              <a:t>ꢀВКЛАДꢀВꢀУКРЕПЛЕНИЕꢀОБЩЕСТВЕННОГОꢀ</a:t>
            </a:r>
          </a:p>
          <a:p>
            <a:pPr marL="0" marR="0">
              <a:lnSpc>
                <a:spcPts val="1979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900">
                <a:solidFill>
                  <a:srgbClr val="595959"/>
                </a:solidFill>
                <a:latin typeface="LAATJQ+ArialMT"/>
                <a:cs typeface="LAATJQ+ArialMT"/>
              </a:rPr>
              <a:t>ЗДОРОВЬЯꢀИꢀСОЗДАНИЕꢀПОЗИТИВНОГОꢀИМИДЖАꢀУДМУРТИИ.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7763" y="542238"/>
            <a:ext cx="10638714" cy="16559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595959"/>
                </a:solidFill>
                <a:latin typeface="RAAAOF+Arial-BoldMT"/>
                <a:cs typeface="RAAAOF+Arial-BoldMT"/>
              </a:rPr>
              <a:t>УЧАСТИЕ</a:t>
            </a:r>
            <a:r>
              <a:rPr dirty="0" sz="3600" b="1">
                <a:solidFill>
                  <a:srgbClr val="595959"/>
                </a:solidFill>
                <a:latin typeface="RAAAOF+Arial-BoldMT"/>
                <a:cs typeface="RAAAOF+Arial-BoldMT"/>
              </a:rPr>
              <a:t> </a:t>
            </a:r>
            <a:r>
              <a:rPr dirty="0" sz="3600" b="1">
                <a:solidFill>
                  <a:srgbClr val="595959"/>
                </a:solidFill>
                <a:latin typeface="RAAAOF+Arial-BoldMT"/>
                <a:cs typeface="RAAAOF+Arial-BoldMT"/>
              </a:rPr>
              <a:t>В</a:t>
            </a:r>
            <a:r>
              <a:rPr dirty="0" sz="3600" b="1">
                <a:solidFill>
                  <a:srgbClr val="595959"/>
                </a:solidFill>
                <a:latin typeface="RAAAOF+Arial-BoldMT"/>
                <a:cs typeface="RAAAOF+Arial-BoldMT"/>
              </a:rPr>
              <a:t> </a:t>
            </a:r>
            <a:r>
              <a:rPr dirty="0" sz="3600" b="1">
                <a:solidFill>
                  <a:srgbClr val="595959"/>
                </a:solidFill>
                <a:latin typeface="RAAAOF+Arial-BoldMT"/>
                <a:cs typeface="RAAAOF+Arial-BoldMT"/>
              </a:rPr>
              <a:t>АКЦИИ</a:t>
            </a:r>
            <a:r>
              <a:rPr dirty="0" sz="3600" b="1">
                <a:solidFill>
                  <a:srgbClr val="595959"/>
                </a:solidFill>
                <a:latin typeface="RAAAOF+Arial-BoldMT"/>
                <a:cs typeface="RAAAOF+Arial-BoldMT"/>
              </a:rPr>
              <a:t> </a:t>
            </a:r>
            <a:r>
              <a:rPr dirty="0" sz="3600" b="1">
                <a:solidFill>
                  <a:srgbClr val="595959"/>
                </a:solidFill>
                <a:latin typeface="RAAAOF+Arial-BoldMT"/>
                <a:cs typeface="RAAAOF+Arial-BoldMT"/>
              </a:rPr>
              <a:t>«ТРЕЗВЫЙ</a:t>
            </a:r>
            <a:r>
              <a:rPr dirty="0" sz="3600" b="1">
                <a:solidFill>
                  <a:srgbClr val="595959"/>
                </a:solidFill>
                <a:latin typeface="RAAAOF+Arial-BoldMT"/>
                <a:cs typeface="RAAAOF+Arial-BoldMT"/>
              </a:rPr>
              <a:t> </a:t>
            </a:r>
            <a:r>
              <a:rPr dirty="0" sz="3600" b="1">
                <a:solidFill>
                  <a:srgbClr val="595959"/>
                </a:solidFill>
                <a:latin typeface="RAAAOF+Arial-BoldMT"/>
                <a:cs typeface="RAAAOF+Arial-BoldMT"/>
              </a:rPr>
              <a:t>ВЗГЛЯД»</a:t>
            </a:r>
          </a:p>
          <a:p>
            <a:pPr marL="0" marR="0">
              <a:lnSpc>
                <a:spcPts val="3751"/>
              </a:lnSpc>
              <a:spcBef>
                <a:spcPts val="86"/>
              </a:spcBef>
              <a:spcAft>
                <a:spcPts val="0"/>
              </a:spcAft>
            </a:pPr>
            <a:r>
              <a:rPr dirty="0" sz="3600" b="1">
                <a:solidFill>
                  <a:srgbClr val="595959"/>
                </a:solidFill>
                <a:latin typeface="RAAAOF+Arial-BoldMT"/>
                <a:cs typeface="RAAAOF+Arial-BoldMT"/>
              </a:rPr>
              <a:t>–</a:t>
            </a:r>
            <a:r>
              <a:rPr dirty="0" sz="3600" b="1">
                <a:solidFill>
                  <a:srgbClr val="595959"/>
                </a:solidFill>
                <a:latin typeface="RAAAOF+Arial-BoldMT"/>
                <a:cs typeface="RAAAOF+Arial-BoldMT"/>
              </a:rPr>
              <a:t> </a:t>
            </a:r>
            <a:r>
              <a:rPr dirty="0" sz="3600" b="1">
                <a:solidFill>
                  <a:srgbClr val="595959"/>
                </a:solidFill>
                <a:latin typeface="RAAAOF+Arial-BoldMT"/>
                <a:cs typeface="RAAAOF+Arial-BoldMT"/>
              </a:rPr>
              <a:t>ЭТО: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7764" y="1978091"/>
            <a:ext cx="6962035" cy="9029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595959"/>
                </a:solidFill>
                <a:latin typeface="LAATJQ+ArialMT"/>
                <a:cs typeface="LAATJQ+ArialMT"/>
              </a:rPr>
              <a:t>РЕАЛЬНОЕꢀУЧАСТИЕꢀВꢀЗНАЧИМОЙꢀСОЦИАЛЬНОЙꢀ</a:t>
            </a:r>
          </a:p>
          <a:p>
            <a:pPr marL="0" marR="0">
              <a:lnSpc>
                <a:spcPts val="1979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900">
                <a:solidFill>
                  <a:srgbClr val="595959"/>
                </a:solidFill>
                <a:latin typeface="LAATJQ+ArialMT"/>
                <a:cs typeface="LAATJQ+ArialMT"/>
              </a:rPr>
              <a:t>ИНИЦИАТИВЕ.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7764" y="2684211"/>
            <a:ext cx="6744565" cy="613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595959"/>
                </a:solidFill>
                <a:latin typeface="LAATJQ+ArialMT"/>
                <a:cs typeface="LAATJQ+ArialMT"/>
              </a:rPr>
              <a:t>ПРИТОКꢀМОЛОДОЙꢀАУДИТОРИИꢀВꢀБИБЛИОТЕКИ.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7764" y="3100772"/>
            <a:ext cx="7027208" cy="9029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595959"/>
                </a:solidFill>
                <a:latin typeface="LAATJQ+ArialMT"/>
                <a:cs typeface="LAATJQ+ArialMT"/>
              </a:rPr>
              <a:t>УКРЕПЛЕНИЕꢀГОРИЗОНТАЛЬНЫХꢀСВЯЗЕЙꢀМЕЖДУꢀ</a:t>
            </a:r>
          </a:p>
          <a:p>
            <a:pPr marL="0" marR="0">
              <a:lnSpc>
                <a:spcPts val="1979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900">
                <a:solidFill>
                  <a:srgbClr val="595959"/>
                </a:solidFill>
                <a:latin typeface="LAATJQ+ArialMT"/>
                <a:cs typeface="LAATJQ+ArialMT"/>
              </a:rPr>
              <a:t>УЧРЕЖДЕНИЯМИꢀКУЛЬТУРЫ.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7764" y="3806892"/>
            <a:ext cx="7526239" cy="10299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595959"/>
                </a:solidFill>
                <a:latin typeface="LAATJQ+ArialMT"/>
                <a:cs typeface="LAATJQ+ArialMT"/>
              </a:rPr>
              <a:t>ГОТОВЫЙ,ꢀКАЧЕСТВЕННОꢀПРОРАБОТАННЫЙꢀПРОЕКТꢀ</a:t>
            </a:r>
          </a:p>
          <a:p>
            <a:pPr marL="0" marR="0">
              <a:lnSpc>
                <a:spcPts val="1979"/>
              </a:lnSpc>
              <a:spcBef>
                <a:spcPts val="1300"/>
              </a:spcBef>
              <a:spcAft>
                <a:spcPts val="0"/>
              </a:spcAft>
            </a:pPr>
            <a:r>
              <a:rPr dirty="0" sz="1900">
                <a:solidFill>
                  <a:srgbClr val="595959"/>
                </a:solidFill>
                <a:latin typeface="LAATJQ+ArialMT"/>
                <a:cs typeface="LAATJQ+ArialMT"/>
              </a:rPr>
              <a:t>ДЛЯꢀРЕАЛИЗАЦИИ.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05215" y="1025699"/>
            <a:ext cx="10750187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RAAAOF+Arial-BoldMT"/>
                <a:cs typeface="RAAAOF+Arial-BoldMT"/>
              </a:rPr>
              <a:t>ПРИЗЫВ</a:t>
            </a:r>
            <a:r>
              <a:rPr dirty="0" sz="36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RAAAOF+Arial-BoldMT"/>
                <a:cs typeface="RAAAOF+Arial-BoldMT"/>
              </a:rPr>
              <a:t>К</a:t>
            </a:r>
            <a:r>
              <a:rPr dirty="0" sz="36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RAAAOF+Arial-BoldMT"/>
                <a:cs typeface="RAAAOF+Arial-BoldMT"/>
              </a:rPr>
              <a:t>ДЕЙСТВИЮ</a:t>
            </a:r>
            <a:r>
              <a:rPr dirty="0" sz="36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RAAAOF+Arial-BoldMT"/>
                <a:cs typeface="RAAAOF+Arial-BoldMT"/>
              </a:rPr>
              <a:t>ДЛЯ</a:t>
            </a:r>
            <a:r>
              <a:rPr dirty="0" sz="36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RAAAOF+Arial-BoldMT"/>
                <a:cs typeface="RAAAOF+Arial-BoldMT"/>
              </a:rPr>
              <a:t>ПАРТНЕРОВ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03143" y="2243532"/>
            <a:ext cx="4460807" cy="717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LAATJQ+ArialMT"/>
                <a:cs typeface="LAATJQ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AAAOF+Arial-BoldMT"/>
                <a:cs typeface="RAAAOF+Arial-BoldMT"/>
              </a:rPr>
              <a:t>БИБЛИОТЕКИ</a:t>
            </a:r>
            <a:r>
              <a:rPr dirty="0" sz="22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2200" b="1">
                <a:solidFill>
                  <a:srgbClr val="000000"/>
                </a:solidFill>
                <a:latin typeface="RAAAOF+Arial-BoldMT"/>
                <a:cs typeface="RAAAOF+Arial-BoldMT"/>
              </a:rPr>
              <a:t>УДМУРТИИ!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03143" y="2772868"/>
            <a:ext cx="5446851" cy="15203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LAATJQ+ArialMT"/>
                <a:cs typeface="LAATJQ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ATJQ+ArialMT"/>
                <a:cs typeface="LAATJQ+ArialMT"/>
              </a:rPr>
              <a:t>СТАНЬТЕꢀОФИЦИАЛЬНОЙꢀ</a:t>
            </a:r>
          </a:p>
          <a:p>
            <a:pPr marL="228600" marR="0">
              <a:lnSpc>
                <a:spcPts val="2292"/>
              </a:lnSpc>
              <a:spcBef>
                <a:spcPts val="865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LAATJQ+ArialMT"/>
                <a:cs typeface="LAATJQ+ArialMT"/>
              </a:rPr>
              <a:t>ПЛОЩАДКОЙꢀАКЦИИꢀ«ТРЕЗВЫЙꢀ</a:t>
            </a:r>
          </a:p>
          <a:p>
            <a:pPr marL="228600" marR="0">
              <a:lnSpc>
                <a:spcPts val="2292"/>
              </a:lnSpc>
              <a:spcBef>
                <a:spcPts val="875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LAATJQ+ArialMT"/>
                <a:cs typeface="LAATJQ+ArialMT"/>
              </a:rPr>
              <a:t>ВЗГЛЯД»ꢀВꢀВАШЕМꢀРАЙОНЕ!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03143" y="4106876"/>
            <a:ext cx="5944239" cy="23249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LAATJQ+ArialMT"/>
                <a:cs typeface="LAATJQ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ATJQ+ArialMT"/>
                <a:cs typeface="LAATJQ+ArialMT"/>
              </a:rPr>
              <a:t>РАЗМЕСТИТЕꢀВЫСТАВКУ,ꢀ</a:t>
            </a:r>
          </a:p>
          <a:p>
            <a:pPr marL="228600" marR="0">
              <a:lnSpc>
                <a:spcPts val="2292"/>
              </a:lnSpc>
              <a:spcBef>
                <a:spcPts val="865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LAATJQ+ArialMT"/>
                <a:cs typeface="LAATJQ+ArialMT"/>
              </a:rPr>
              <a:t>ИНФОРМИРУЙТЕꢀМОЛОДЕЖЬ,ꢀ</a:t>
            </a:r>
          </a:p>
          <a:p>
            <a:pPr marL="228600" marR="0">
              <a:lnSpc>
                <a:spcPts val="2292"/>
              </a:lnSpc>
              <a:spcBef>
                <a:spcPts val="875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LAATJQ+ArialMT"/>
                <a:cs typeface="LAATJQ+ArialMT"/>
              </a:rPr>
              <a:t>СТАНЬТЕꢀЦЕНТРОМꢀПРИТЯЖЕНИЯꢀ</a:t>
            </a:r>
          </a:p>
          <a:p>
            <a:pPr marL="228600" marR="0">
              <a:lnSpc>
                <a:spcPts val="2292"/>
              </a:lnSpc>
              <a:spcBef>
                <a:spcPts val="825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LAATJQ+ArialMT"/>
                <a:cs typeface="LAATJQ+ArialMT"/>
              </a:rPr>
              <a:t>ДЛЯꢀТЕХ,ꢀКТОꢀВЫБИРАЕТꢀСИЛУꢀИꢀ</a:t>
            </a:r>
          </a:p>
          <a:p>
            <a:pPr marL="228600" marR="0">
              <a:lnSpc>
                <a:spcPts val="2292"/>
              </a:lnSpc>
              <a:spcBef>
                <a:spcPts val="875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LAATJQ+ArialMT"/>
                <a:cs typeface="LAATJQ+ArialMT"/>
              </a:rPr>
              <a:t>ТРЕЗВОСТЬ.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05214" y="6006717"/>
            <a:ext cx="1329159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LAATJQ+ArialMT"/>
                <a:cs typeface="LAATJQ+ArialMT"/>
              </a:rPr>
              <a:t>ТРЕЗВЫЙꢀВЗГЛЯД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047086" y="6006717"/>
            <a:ext cx="331762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LAATJQ+ArialMT"/>
                <a:cs typeface="LAATJQ+ArialMT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05215" y="1025699"/>
            <a:ext cx="10716887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RAAAOF+Arial-BoldMT"/>
                <a:cs typeface="RAAAOF+Arial-BoldMT"/>
              </a:rPr>
              <a:t>ПРИЗЫВ</a:t>
            </a:r>
            <a:r>
              <a:rPr dirty="0" sz="36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RAAAOF+Arial-BoldMT"/>
                <a:cs typeface="RAAAOF+Arial-BoldMT"/>
              </a:rPr>
              <a:t>К</a:t>
            </a:r>
            <a:r>
              <a:rPr dirty="0" sz="36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RAAAOF+Arial-BoldMT"/>
                <a:cs typeface="RAAAOF+Arial-BoldMT"/>
              </a:rPr>
              <a:t>ДЕЙСТВИЮ</a:t>
            </a:r>
            <a:r>
              <a:rPr dirty="0" sz="36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RAAAOF+Arial-BoldMT"/>
                <a:cs typeface="RAAAOF+Arial-BoldMT"/>
              </a:rPr>
              <a:t>ДЛЯ</a:t>
            </a:r>
            <a:r>
              <a:rPr dirty="0" sz="36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RAAAOF+Arial-BoldMT"/>
                <a:cs typeface="RAAAOF+Arial-BoldMT"/>
              </a:rPr>
              <a:t>УЧАСТНИКО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03143" y="2235177"/>
            <a:ext cx="3825927" cy="652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LAATJQ+ArialMT"/>
                <a:cs typeface="LAATJQ+ArialMT"/>
              </a:rPr>
              <a:t>•</a:t>
            </a:r>
            <a:r>
              <a:rPr dirty="0" sz="2050" spc="5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AAAOF+Arial-BoldMT"/>
                <a:cs typeface="RAAAOF+Arial-BoldMT"/>
              </a:rPr>
              <a:t>МОЛОДЕЖЬ</a:t>
            </a:r>
            <a:r>
              <a:rPr dirty="0" sz="20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AAAOF+Arial-BoldMT"/>
                <a:cs typeface="RAAAOF+Arial-BoldMT"/>
              </a:rPr>
              <a:t>УДМУРТИИ!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03143" y="2727937"/>
            <a:ext cx="5775937" cy="101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LAATJQ+ArialMT"/>
                <a:cs typeface="LAATJQ+ArialMT"/>
              </a:rPr>
              <a:t>•</a:t>
            </a:r>
            <a:r>
              <a:rPr dirty="0" sz="2050" spc="5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LAATJQ+ArialMT"/>
                <a:cs typeface="LAATJQ+ArialMT"/>
              </a:rPr>
              <a:t>ВАШꢀГОЛОСꢀВАЖЕН!ꢀВАШАꢀИСТОРИЯꢀ</a:t>
            </a:r>
          </a:p>
          <a:p>
            <a:pPr marL="228600" marR="0">
              <a:lnSpc>
                <a:spcPts val="2083"/>
              </a:lnSpc>
              <a:spcBef>
                <a:spcPts val="7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LAATJQ+ArialMT"/>
                <a:cs typeface="LAATJQ+ArialMT"/>
              </a:rPr>
              <a:t>МОЖЕТꢀСТАТЬꢀПРИМЕРОМ!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03143" y="3586457"/>
            <a:ext cx="5396497" cy="138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LAATJQ+ArialMT"/>
                <a:cs typeface="LAATJQ+ArialMT"/>
              </a:rPr>
              <a:t>•</a:t>
            </a:r>
            <a:r>
              <a:rPr dirty="0" sz="2050" spc="5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LAATJQ+ArialMT"/>
                <a:cs typeface="LAATJQ+ArialMT"/>
              </a:rPr>
              <a:t>РАССКАЖИТЕꢀОꢀСВОЕМꢀСИЛЬНОМꢀ</a:t>
            </a:r>
          </a:p>
          <a:p>
            <a:pPr marL="228600" marR="0">
              <a:lnSpc>
                <a:spcPts val="2083"/>
              </a:lnSpc>
              <a:spcBef>
                <a:spcPts val="7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LAATJQ+ArialMT"/>
                <a:cs typeface="LAATJQ+ArialMT"/>
              </a:rPr>
              <a:t>ВЫБОРЕꢀВСЕЙꢀРЕСПУБЛИКЕ.ꢀ</a:t>
            </a:r>
          </a:p>
          <a:p>
            <a:pPr marL="228600" marR="0">
              <a:lnSpc>
                <a:spcPts val="2083"/>
              </a:lnSpc>
              <a:spcBef>
                <a:spcPts val="79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LAATJQ+ArialMT"/>
                <a:cs typeface="LAATJQ+ArialMT"/>
              </a:rPr>
              <a:t>УЧАСТВУЙТЕꢀВꢀКОНКУРСЕꢀ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31743" y="4689058"/>
            <a:ext cx="5814901" cy="13771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LAATJQ+ArialMT"/>
                <a:cs typeface="LAATJQ+ArialMT"/>
              </a:rPr>
              <a:t>#ТРЕЗВЫЙ_ВЗГЛЯД,ꢀВДОХНОВЛЯЙТЕꢀ</a:t>
            </a:r>
          </a:p>
          <a:p>
            <a:pPr marL="0" marR="0">
              <a:lnSpc>
                <a:spcPts val="2083"/>
              </a:lnSpc>
              <a:spcBef>
                <a:spcPts val="79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LAATJQ+ArialMT"/>
                <a:cs typeface="LAATJQ+ArialMT"/>
              </a:rPr>
              <a:t>ДРУГИХꢀИꢀПОЛУЧИТЕꢀШАНСꢀВЫИГРАТЬꢀ</a:t>
            </a:r>
          </a:p>
          <a:p>
            <a:pPr marL="0" marR="0">
              <a:lnSpc>
                <a:spcPts val="2083"/>
              </a:lnSpc>
              <a:spcBef>
                <a:spcPts val="74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LAATJQ+ArialMT"/>
                <a:cs typeface="LAATJQ+ArialMT"/>
              </a:rPr>
              <a:t>ФИТНЕС-БРАСЛЕТ.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03143" y="5908017"/>
            <a:ext cx="5218123" cy="652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LAATJQ+ArialMT"/>
                <a:cs typeface="LAATJQ+ArialMT"/>
              </a:rPr>
              <a:t>•</a:t>
            </a:r>
            <a:r>
              <a:rPr dirty="0" sz="2050" spc="5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AAAOF+Arial-BoldMT"/>
                <a:cs typeface="RAAAOF+Arial-BoldMT"/>
              </a:rPr>
              <a:t>СЛЕДИТЕ</a:t>
            </a:r>
            <a:r>
              <a:rPr dirty="0" sz="20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AAAOF+Arial-BoldMT"/>
                <a:cs typeface="RAAAOF+Arial-BoldMT"/>
              </a:rPr>
              <a:t>ЗА</a:t>
            </a:r>
            <a:r>
              <a:rPr dirty="0" sz="20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AAAOF+Arial-BoldMT"/>
                <a:cs typeface="RAAAOF+Arial-BoldMT"/>
              </a:rPr>
              <a:t>АНОНСАМИ</a:t>
            </a:r>
            <a:r>
              <a:rPr dirty="0" sz="20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AAAOF+Arial-BoldMT"/>
                <a:cs typeface="RAAAOF+Arial-BoldMT"/>
              </a:rPr>
              <a:t>СТАРТА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05214" y="6006717"/>
            <a:ext cx="1329159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LAATJQ+ArialMT"/>
                <a:cs typeface="LAATJQ+ArialMT"/>
              </a:rPr>
              <a:t>ТРЕЗВЫЙꢀВЗГЛЯД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047086" y="6006717"/>
            <a:ext cx="331762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LAATJQ+ArialMT"/>
                <a:cs typeface="LAATJQ+ArialMT"/>
              </a:rPr>
              <a:t>14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231743" y="6279098"/>
            <a:ext cx="135470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AAAOF+Arial-BoldMT"/>
                <a:cs typeface="RAAAOF+Arial-BoldMT"/>
              </a:rPr>
              <a:t>АКЦИИ!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64560" y="1186747"/>
            <a:ext cx="2963986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595959"/>
                </a:solidFill>
                <a:latin typeface="LAATJQ+ArialMT"/>
                <a:cs typeface="LAATJQ+ArialMT"/>
              </a:rPr>
              <a:t>СПАСИБО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96345" y="5931773"/>
            <a:ext cx="5250476" cy="1118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ffffff"/>
                </a:solidFill>
                <a:latin typeface="LAATJQ+ArialMT"/>
                <a:cs typeface="LAATJQ+ArialMT"/>
              </a:rPr>
              <a:t>TELEGRAM-ГРУППАꢀКОНКУРСАꢀ"ТРЕЗВЫЙꢀ</a:t>
            </a:r>
          </a:p>
          <a:p>
            <a:pPr marL="0" marR="0">
              <a:lnSpc>
                <a:spcPts val="1771"/>
              </a:lnSpc>
              <a:spcBef>
                <a:spcPts val="422"/>
              </a:spcBef>
              <a:spcAft>
                <a:spcPts val="0"/>
              </a:spcAft>
            </a:pPr>
            <a:r>
              <a:rPr dirty="0" sz="1700">
                <a:solidFill>
                  <a:srgbClr val="ffffff"/>
                </a:solidFill>
                <a:latin typeface="LAATJQ+ArialMT"/>
                <a:cs typeface="LAATJQ+ArialMT"/>
              </a:rPr>
              <a:t>ВЗГЛЯД"ꢀДЛЯꢀУЧАСТНИКОВꢀИꢀ</a:t>
            </a:r>
          </a:p>
          <a:p>
            <a:pPr marL="0" marR="0">
              <a:lnSpc>
                <a:spcPts val="1771"/>
              </a:lnSpc>
              <a:spcBef>
                <a:spcPts val="472"/>
              </a:spcBef>
              <a:spcAft>
                <a:spcPts val="0"/>
              </a:spcAft>
            </a:pPr>
            <a:r>
              <a:rPr dirty="0" sz="1700">
                <a:solidFill>
                  <a:srgbClr val="ffffff"/>
                </a:solidFill>
                <a:latin typeface="LAATJQ+ArialMT"/>
                <a:cs typeface="LAATJQ+ArialMT"/>
              </a:rPr>
              <a:t>ОРГАНИЗАТОРОВ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22661" y="6479792"/>
            <a:ext cx="331762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LAATJQ+ArialMT"/>
                <a:cs typeface="LAATJQ+ArialMT"/>
              </a:rPr>
              <a:t>16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84023" y="986483"/>
            <a:ext cx="221993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RAAAOF+Arial-BoldMT"/>
                <a:cs typeface="RAAAOF+Arial-BoldMT"/>
              </a:rPr>
              <a:t>НАША</a:t>
            </a:r>
            <a:r>
              <a:rPr dirty="0" sz="18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AAAOF+Arial-BoldMT"/>
                <a:cs typeface="RAAAOF+Arial-BoldMT"/>
              </a:rPr>
              <a:t>МИССИЯ: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84023" y="1303983"/>
            <a:ext cx="4785291" cy="185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AATJQ+ArialMT"/>
                <a:cs typeface="LAATJQ+ArialMT"/>
              </a:rPr>
              <a:t>ФОРМИРОВАНИЕꢀВꢀМОЛОДЕЖНОЙꢀ</a:t>
            </a:r>
          </a:p>
          <a:p>
            <a:pPr marL="0" marR="0">
              <a:lnSpc>
                <a:spcPts val="1875"/>
              </a:lnSpc>
              <a:spcBef>
                <a:spcPts val="62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AATJQ+ArialMT"/>
                <a:cs typeface="LAATJQ+ArialMT"/>
              </a:rPr>
              <a:t>СРЕДЕꢀУДМУРТСКОЙꢀРЕСПУБЛИКИꢀ</a:t>
            </a:r>
          </a:p>
          <a:p>
            <a:pPr marL="0" marR="0">
              <a:lnSpc>
                <a:spcPts val="1875"/>
              </a:lnSpc>
              <a:spcBef>
                <a:spcPts val="62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AATJQ+ArialMT"/>
                <a:cs typeface="LAATJQ+ArialMT"/>
              </a:rPr>
              <a:t>ОСОЗНАННОГОꢀВЫБОРАꢀВꢀПОЛЬЗУꢀ</a:t>
            </a:r>
          </a:p>
          <a:p>
            <a:pPr marL="0" marR="0">
              <a:lnSpc>
                <a:spcPts val="1875"/>
              </a:lnSpc>
              <a:spcBef>
                <a:spcPts val="62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AATJQ+ArialMT"/>
                <a:cs typeface="LAATJQ+ArialMT"/>
              </a:rPr>
              <a:t>ЗДОРОВОГОꢀИꢀАКТИВНОГОꢀОБРАЗАꢀ</a:t>
            </a:r>
          </a:p>
          <a:p>
            <a:pPr marL="0" marR="0">
              <a:lnSpc>
                <a:spcPts val="1875"/>
              </a:lnSpc>
              <a:spcBef>
                <a:spcPts val="62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AATJQ+ArialMT"/>
                <a:cs typeface="LAATJQ+ArialMT"/>
              </a:rPr>
              <a:t>ЖИЗНИ.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1331" y="2833067"/>
            <a:ext cx="4121329" cy="2069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>
                <a:solidFill>
                  <a:srgbClr val="ffffff"/>
                </a:solidFill>
                <a:latin typeface="LAATJQ+ArialMT"/>
                <a:cs typeface="LAATJQ+ArialMT"/>
              </a:rPr>
              <a:t>МИССИЯꢀИꢀ</a:t>
            </a:r>
          </a:p>
          <a:p>
            <a:pPr marL="777081" marR="0">
              <a:lnSpc>
                <a:spcPts val="4688"/>
              </a:lnSpc>
              <a:spcBef>
                <a:spcPts val="121"/>
              </a:spcBef>
              <a:spcAft>
                <a:spcPts val="0"/>
              </a:spcAft>
            </a:pPr>
            <a:r>
              <a:rPr dirty="0" sz="4500">
                <a:solidFill>
                  <a:srgbClr val="ffffff"/>
                </a:solidFill>
                <a:latin typeface="LAATJQ+ArialMT"/>
                <a:cs typeface="LAATJQ+ArialMT"/>
              </a:rPr>
              <a:t>ЦЕЛЬ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84023" y="3018483"/>
            <a:ext cx="2468195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RAAAOF+Arial-BoldMT"/>
                <a:cs typeface="RAAAOF+Arial-BoldMT"/>
              </a:rPr>
              <a:t>КЛЮЧЕВАЯ</a:t>
            </a:r>
            <a:r>
              <a:rPr dirty="0" sz="18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RAAAOF+Arial-BoldMT"/>
                <a:cs typeface="RAAAOF+Arial-BoldMT"/>
              </a:rPr>
              <a:t>ЦЕЛЬ: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84023" y="3335983"/>
            <a:ext cx="4969879" cy="2486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AATJQ+ArialMT"/>
                <a:cs typeface="LAATJQ+ArialMT"/>
              </a:rPr>
              <a:t>СОЗДАТЬꢀМАСШТАБНУЮꢀ</a:t>
            </a:r>
          </a:p>
          <a:p>
            <a:pPr marL="0" marR="0">
              <a:lnSpc>
                <a:spcPts val="1875"/>
              </a:lnSpc>
              <a:spcBef>
                <a:spcPts val="62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AATJQ+ArialMT"/>
                <a:cs typeface="LAATJQ+ArialMT"/>
              </a:rPr>
              <a:t>РЕСПУБЛИКАНСКУЮꢀПЛОЩАДКУꢀДЛЯꢀ</a:t>
            </a:r>
          </a:p>
          <a:p>
            <a:pPr marL="0" marR="0">
              <a:lnSpc>
                <a:spcPts val="1875"/>
              </a:lnSpc>
              <a:spcBef>
                <a:spcPts val="62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AATJQ+ArialMT"/>
                <a:cs typeface="LAATJQ+ArialMT"/>
              </a:rPr>
              <a:t>ДИАЛОГАꢀСꢀМОЛОДЕЖЬЮ,ꢀГДЕꢀ</a:t>
            </a:r>
          </a:p>
          <a:p>
            <a:pPr marL="0" marR="0">
              <a:lnSpc>
                <a:spcPts val="1875"/>
              </a:lnSpc>
              <a:spcBef>
                <a:spcPts val="62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AATJQ+ArialMT"/>
                <a:cs typeface="LAATJQ+ArialMT"/>
              </a:rPr>
              <a:t>ЦЕННОСТИꢀТРЕЗВОСТИꢀИꢀСИЛЫꢀ</a:t>
            </a:r>
          </a:p>
          <a:p>
            <a:pPr marL="0" marR="0">
              <a:lnSpc>
                <a:spcPts val="1875"/>
              </a:lnSpc>
              <a:spcBef>
                <a:spcPts val="62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AATJQ+ArialMT"/>
                <a:cs typeface="LAATJQ+ArialMT"/>
              </a:rPr>
              <a:t>ДУХАꢀПРОДВИГАЮТСЯꢀЧЕРЕЗꢀ</a:t>
            </a:r>
          </a:p>
          <a:p>
            <a:pPr marL="0" marR="0">
              <a:lnSpc>
                <a:spcPts val="1875"/>
              </a:lnSpc>
              <a:spcBef>
                <a:spcPts val="62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AATJQ+ArialMT"/>
                <a:cs typeface="LAATJQ+ArialMT"/>
              </a:rPr>
              <a:t>СОВРЕМЕННЫЕꢀИꢀПОНЯТНЫЕꢀ</a:t>
            </a:r>
          </a:p>
          <a:p>
            <a:pPr marL="0" marR="0">
              <a:lnSpc>
                <a:spcPts val="1875"/>
              </a:lnSpc>
              <a:spcBef>
                <a:spcPts val="62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AATJQ+ArialMT"/>
                <a:cs typeface="LAATJQ+ArialMT"/>
              </a:rPr>
              <a:t>ФОРМАТЫ.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16936" y="6006717"/>
            <a:ext cx="261131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4bcaad"/>
                </a:solidFill>
                <a:latin typeface="LAATJQ+ArialMT"/>
                <a:cs typeface="LAATJQ+ArialMT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10844" y="1186747"/>
            <a:ext cx="6028462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RAAAOF+Arial-BoldMT"/>
                <a:cs typeface="RAAAOF+Arial-BoldMT"/>
              </a:rPr>
              <a:t>ЦЕЛЕВАЯ</a:t>
            </a:r>
            <a:r>
              <a:rPr dirty="0" sz="36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RAAAOF+Arial-BoldMT"/>
                <a:cs typeface="RAAAOF+Arial-BoldMT"/>
              </a:rPr>
              <a:t>АУДИТОРИЯ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8617" y="3321878"/>
            <a:ext cx="9513201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RAAAOF+Arial-BoldMT"/>
                <a:cs typeface="RAAAOF+Arial-BoldMT"/>
              </a:rPr>
              <a:t>ПОДРОСТКИ</a:t>
            </a:r>
            <a:r>
              <a:rPr dirty="0" sz="4000" spc="14434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RAAAOF+Arial-BoldMT"/>
                <a:cs typeface="RAAAOF+Arial-BoldMT"/>
              </a:rPr>
              <a:t>МОЛОДЕЖЬ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73043" y="4696296"/>
            <a:ext cx="1910953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LAATJQ+ArialMT"/>
                <a:cs typeface="LAATJQ+ArialMT"/>
              </a:rPr>
              <a:t>14-17ꢀЛЕТ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32702" y="4696296"/>
            <a:ext cx="1910953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LAATJQ+ArialMT"/>
                <a:cs typeface="LAATJQ+ArialMT"/>
              </a:rPr>
              <a:t>18-30ꢀЛЕТ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05214" y="6006717"/>
            <a:ext cx="7235679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LAATJQ+ArialMT"/>
                <a:cs typeface="LAATJQ+ArialMT"/>
              </a:rPr>
              <a:t>Мыꢀговоримꢀсꢀновымꢀпоколениемꢀнаꢀегоꢀязыке,ꢀпредлагаяꢀальтернативуꢀиꢀвдохновляяꢀличнымꢀпримером.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16936" y="6006717"/>
            <a:ext cx="261131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LAATJQ+ArialMT"/>
                <a:cs typeface="LAATJQ+ArialMT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80051" y="664493"/>
            <a:ext cx="8561604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595959"/>
                </a:solidFill>
                <a:latin typeface="RAAAOF+Arial-BoldMT"/>
                <a:cs typeface="RAAAOF+Arial-BoldMT"/>
              </a:rPr>
              <a:t>СРОКИ</a:t>
            </a:r>
            <a:r>
              <a:rPr dirty="0" sz="5400" b="1">
                <a:solidFill>
                  <a:srgbClr val="595959"/>
                </a:solidFill>
                <a:latin typeface="RAAAOF+Arial-BoldMT"/>
                <a:cs typeface="RAAAOF+Arial-BoldMT"/>
              </a:rPr>
              <a:t> </a:t>
            </a:r>
            <a:r>
              <a:rPr dirty="0" sz="5400" b="1">
                <a:solidFill>
                  <a:srgbClr val="595959"/>
                </a:solidFill>
                <a:latin typeface="RAAAOF+Arial-BoldMT"/>
                <a:cs typeface="RAAAOF+Arial-BoldMT"/>
              </a:rPr>
              <a:t>ПРОВЕДЕНИЯ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8922" y="2038884"/>
            <a:ext cx="8832997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595959"/>
                </a:solidFill>
                <a:latin typeface="RAAAOF+Arial-BoldMT"/>
                <a:cs typeface="RAAAOF+Arial-BoldMT"/>
              </a:rPr>
              <a:t>Старт</a:t>
            </a:r>
            <a:r>
              <a:rPr dirty="0" sz="2800" b="1">
                <a:solidFill>
                  <a:srgbClr val="595959"/>
                </a:solidFill>
                <a:latin typeface="RAAAOF+Arial-BoldMT"/>
                <a:cs typeface="RAAAOF+Arial-BoldMT"/>
              </a:rPr>
              <a:t> </a:t>
            </a:r>
            <a:r>
              <a:rPr dirty="0" sz="2800" b="1">
                <a:solidFill>
                  <a:srgbClr val="595959"/>
                </a:solidFill>
                <a:latin typeface="RAAAOF+Arial-BoldMT"/>
                <a:cs typeface="RAAAOF+Arial-BoldMT"/>
              </a:rPr>
              <a:t>Акции:</a:t>
            </a:r>
            <a:r>
              <a:rPr dirty="0" sz="2800">
                <a:solidFill>
                  <a:srgbClr val="595959"/>
                </a:solidFill>
                <a:latin typeface="LAATJQ+ArialMT"/>
                <a:cs typeface="LAATJQ+ArialMT"/>
              </a:rPr>
              <a:t>ꢀ1ꢀиюняꢀ2026ꢀгода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595959"/>
                </a:solidFill>
                <a:latin typeface="RAAAOF+Arial-BoldMT"/>
                <a:cs typeface="RAAAOF+Arial-BoldMT"/>
              </a:rPr>
              <a:t>Основной</a:t>
            </a:r>
            <a:r>
              <a:rPr dirty="0" sz="2800" b="1">
                <a:solidFill>
                  <a:srgbClr val="595959"/>
                </a:solidFill>
                <a:latin typeface="RAAAOF+Arial-BoldMT"/>
                <a:cs typeface="RAAAOF+Arial-BoldMT"/>
              </a:rPr>
              <a:t> </a:t>
            </a:r>
            <a:r>
              <a:rPr dirty="0" sz="2800" b="1">
                <a:solidFill>
                  <a:srgbClr val="595959"/>
                </a:solidFill>
                <a:latin typeface="RAAAOF+Arial-BoldMT"/>
                <a:cs typeface="RAAAOF+Arial-BoldMT"/>
              </a:rPr>
              <a:t>этап:</a:t>
            </a:r>
            <a:r>
              <a:rPr dirty="0" sz="2800">
                <a:solidFill>
                  <a:srgbClr val="595959"/>
                </a:solidFill>
                <a:latin typeface="LAATJQ+ArialMT"/>
                <a:cs typeface="LAATJQ+ArialMT"/>
              </a:rPr>
              <a:t>ꢀИюньꢀ–ꢀАвгустꢀ2026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 b="1">
                <a:solidFill>
                  <a:srgbClr val="595959"/>
                </a:solidFill>
                <a:latin typeface="RAAAOF+Arial-BoldMT"/>
                <a:cs typeface="RAAAOF+Arial-BoldMT"/>
              </a:rPr>
              <a:t>Финал</a:t>
            </a:r>
            <a:r>
              <a:rPr dirty="0" sz="2800" b="1">
                <a:solidFill>
                  <a:srgbClr val="595959"/>
                </a:solidFill>
                <a:latin typeface="RAAAOF+Arial-BoldMT"/>
                <a:cs typeface="RAAAOF+Arial-BoldMT"/>
              </a:rPr>
              <a:t> </a:t>
            </a:r>
            <a:r>
              <a:rPr dirty="0" sz="2800" b="1">
                <a:solidFill>
                  <a:srgbClr val="595959"/>
                </a:solidFill>
                <a:latin typeface="RAAAOF+Arial-BoldMT"/>
                <a:cs typeface="RAAAOF+Arial-BoldMT"/>
              </a:rPr>
              <a:t>и</a:t>
            </a:r>
            <a:r>
              <a:rPr dirty="0" sz="2800" b="1">
                <a:solidFill>
                  <a:srgbClr val="595959"/>
                </a:solidFill>
                <a:latin typeface="RAAAOF+Arial-BoldMT"/>
                <a:cs typeface="RAAAOF+Arial-BoldMT"/>
              </a:rPr>
              <a:t> </a:t>
            </a:r>
            <a:r>
              <a:rPr dirty="0" sz="2800" b="1">
                <a:solidFill>
                  <a:srgbClr val="595959"/>
                </a:solidFill>
                <a:latin typeface="RAAAOF+Arial-BoldMT"/>
                <a:cs typeface="RAAAOF+Arial-BoldMT"/>
              </a:rPr>
              <a:t>подведение</a:t>
            </a:r>
            <a:r>
              <a:rPr dirty="0" sz="2800" b="1">
                <a:solidFill>
                  <a:srgbClr val="595959"/>
                </a:solidFill>
                <a:latin typeface="RAAAOF+Arial-BoldMT"/>
                <a:cs typeface="RAAAOF+Arial-BoldMT"/>
              </a:rPr>
              <a:t> </a:t>
            </a:r>
            <a:r>
              <a:rPr dirty="0" sz="2800" spc="-14" b="1">
                <a:solidFill>
                  <a:srgbClr val="595959"/>
                </a:solidFill>
                <a:latin typeface="RAAAOF+Arial-BoldMT"/>
                <a:cs typeface="RAAAOF+Arial-BoldMT"/>
              </a:rPr>
              <a:t>итогов:</a:t>
            </a:r>
            <a:r>
              <a:rPr dirty="0" sz="2800">
                <a:solidFill>
                  <a:srgbClr val="595959"/>
                </a:solidFill>
                <a:latin typeface="LAATJQ+ArialMT"/>
                <a:cs typeface="LAATJQ+ArialMT"/>
              </a:rPr>
              <a:t>ꢀСентябрьꢀ2026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8922" y="3576284"/>
            <a:ext cx="11645205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LAATJQ+ArialMT"/>
                <a:cs typeface="LAATJQ+ArialMT"/>
              </a:rPr>
              <a:t>Четкиеꢀсрокиꢀпозволяютꢀкаждомуꢀучастникуꢀиꢀпартнеруꢀэффективноꢀспланироватьꢀсвоеꢀвремя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92511" y="6283859"/>
            <a:ext cx="261131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LAATJQ+ArialMT"/>
                <a:cs typeface="LAATJQ+ArialMT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78621" y="1292126"/>
            <a:ext cx="3684984" cy="16088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RAAAOF+Arial-BoldMT"/>
                <a:cs typeface="RAAAOF+Arial-BoldMT"/>
              </a:rPr>
              <a:t>ПАРТНЕРЫ</a:t>
            </a:r>
          </a:p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RAAAOF+Arial-BoldMT"/>
                <a:cs typeface="RAAAOF+Arial-BoldMT"/>
              </a:rPr>
              <a:t>АКЦИИ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57947" y="1965142"/>
            <a:ext cx="3438723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RAAAOF+Arial-BoldMT"/>
                <a:cs typeface="RAAAOF+Arial-BoldMT"/>
              </a:rPr>
              <a:t>БИБЛИОТЕКИ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8540" y="2404054"/>
            <a:ext cx="4055389" cy="1561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RAAAOF+Arial-BoldMT"/>
                <a:cs typeface="RAAAOF+Arial-BoldMT"/>
              </a:rPr>
              <a:t>СЕГОДНЯ</a:t>
            </a:r>
            <a:r>
              <a:rPr dirty="0" sz="2400">
                <a:solidFill>
                  <a:srgbClr val="ffffff"/>
                </a:solidFill>
                <a:latin typeface="LAATJQ+ArialMT"/>
                <a:cs typeface="LAATJQ+ArialMT"/>
              </a:rPr>
              <a:t>–ꢀЭТОꢀНЕꢀ</a:t>
            </a:r>
          </a:p>
          <a:p>
            <a:pPr marL="123477" marR="0">
              <a:lnSpc>
                <a:spcPts val="2500"/>
              </a:lnSpc>
              <a:spcBef>
                <a:spcPts val="9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LAATJQ+ArialMT"/>
                <a:cs typeface="LAATJQ+ArialMT"/>
              </a:rPr>
              <a:t>ТОЛЬКОꢀКНИГИ,ꢀНОꢀИꢀ</a:t>
            </a:r>
          </a:p>
          <a:p>
            <a:pPr marL="522957" marR="0">
              <a:lnSpc>
                <a:spcPts val="2500"/>
              </a:lnSpc>
              <a:spcBef>
                <a:spcPts val="9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LAATJQ+ArialMT"/>
                <a:cs typeface="LAATJQ+ArialMT"/>
              </a:rPr>
              <a:t>СОВРЕМЕННЫЕꢀ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65433" y="2759231"/>
            <a:ext cx="1791518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000000"/>
                </a:solidFill>
                <a:latin typeface="RAAAOF+Arial-BoldMT"/>
                <a:cs typeface="RAAAOF+Arial-BoldMT"/>
              </a:rPr>
              <a:t>30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3818" y="3497549"/>
            <a:ext cx="4691628" cy="2091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001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LAATJQ+ArialMT"/>
                <a:cs typeface="LAATJQ+ArialMT"/>
              </a:rPr>
              <a:t>КУЛЬТУРНЫЕꢀЦЕНТРЫ,ꢀ</a:t>
            </a:r>
          </a:p>
          <a:p>
            <a:pPr marL="0" marR="0">
              <a:lnSpc>
                <a:spcPts val="2500"/>
              </a:lnSpc>
              <a:spcBef>
                <a:spcPts val="9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LAATJQ+ArialMT"/>
                <a:cs typeface="LAATJQ+ArialMT"/>
              </a:rPr>
              <a:t>ТОЧКАꢀПРИТЯЖЕНИЯꢀДЛЯꢀ</a:t>
            </a:r>
          </a:p>
          <a:p>
            <a:pPr marL="51841" marR="0">
              <a:lnSpc>
                <a:spcPts val="2500"/>
              </a:lnSpc>
              <a:spcBef>
                <a:spcPts val="9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LAATJQ+ArialMT"/>
                <a:cs typeface="LAATJQ+ArialMT"/>
              </a:rPr>
              <a:t>АКТИВНОЙꢀМОЛОДЕЖИꢀВꢀ</a:t>
            </a:r>
          </a:p>
          <a:p>
            <a:pPr marL="343693" marR="0">
              <a:lnSpc>
                <a:spcPts val="2500"/>
              </a:lnSpc>
              <a:spcBef>
                <a:spcPts val="9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LAATJQ+ArialMT"/>
                <a:cs typeface="LAATJQ+ArialMT"/>
              </a:rPr>
              <a:t>ГОРОДАХꢀИꢀРАЙОНАХꢀ</a:t>
            </a:r>
          </a:p>
          <a:p>
            <a:pPr marL="913556" marR="0">
              <a:lnSpc>
                <a:spcPts val="2500"/>
              </a:lnSpc>
              <a:spcBef>
                <a:spcPts val="9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LAATJQ+ArialMT"/>
                <a:cs typeface="LAATJQ+ArialMT"/>
              </a:rPr>
              <a:t>РЕСПУБЛИКИ.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90906" y="3544615"/>
            <a:ext cx="4962425" cy="2008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5042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RAAAOF+Arial-BoldMT"/>
                <a:cs typeface="RAAAOF+Arial-BoldMT"/>
              </a:rPr>
              <a:t>ЦЕНТРАЛИЗОВАНН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RAAAOF+Arial-BoldMT"/>
                <a:cs typeface="RAAAOF+Arial-BoldMT"/>
              </a:rPr>
              <a:t>ЫХ</a:t>
            </a:r>
            <a:r>
              <a:rPr dirty="0" sz="32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RAAAOF+Arial-BoldMT"/>
                <a:cs typeface="RAAAOF+Arial-BoldMT"/>
              </a:rPr>
              <a:t>БИБЛИОТЕЧНЫХ</a:t>
            </a:r>
          </a:p>
          <a:p>
            <a:pPr marL="131266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RAAAOF+Arial-BoldMT"/>
                <a:cs typeface="RAAAOF+Arial-BoldMT"/>
              </a:rPr>
              <a:t>СИСТЕМ</a:t>
            </a:r>
            <a:r>
              <a:rPr dirty="0" sz="32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RAAAOF+Arial-BoldMT"/>
                <a:cs typeface="RAAAOF+Arial-BoldMT"/>
              </a:rPr>
              <a:t>УДМУРТИИ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16936" y="6006717"/>
            <a:ext cx="261131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4bcaad"/>
                </a:solidFill>
                <a:latin typeface="LAATJQ+ArialMT"/>
                <a:cs typeface="LAATJQ+ArialMT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53630" y="671149"/>
            <a:ext cx="1329159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4bcaad"/>
                </a:solidFill>
                <a:latin typeface="LAATJQ+ArialMT"/>
                <a:cs typeface="LAATJQ+ArialMT"/>
              </a:rPr>
              <a:t>ТРЕЗВЫЙꢀВЗГЛЯД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019540"/>
            <a:ext cx="3743970" cy="20751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AATJQ+ArialMT"/>
                <a:cs typeface="LAATJQ+ArialMT"/>
              </a:rPr>
              <a:t>КОМПОНЕНТꢀАКЦИИ</a:t>
            </a:r>
          </a:p>
          <a:p>
            <a:pPr marL="0" marR="0">
              <a:lnSpc>
                <a:spcPts val="3992"/>
              </a:lnSpc>
              <a:spcBef>
                <a:spcPts val="10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LAATJQ+ArialMT"/>
                <a:cs typeface="LAATJQ+ArialMT"/>
              </a:rPr>
              <a:t>КНИЖНАЯꢀ</a:t>
            </a:r>
          </a:p>
          <a:p>
            <a:pPr marL="0" marR="0">
              <a:lnSpc>
                <a:spcPts val="4167"/>
              </a:lnSpc>
              <a:spcBef>
                <a:spcPts val="152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LAATJQ+ArialMT"/>
                <a:cs typeface="LAATJQ+ArialMT"/>
              </a:rPr>
              <a:t>ВЫСТАВКА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2884162"/>
            <a:ext cx="4570058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RAAAOF+Arial-BoldMT"/>
                <a:cs typeface="RAAAOF+Arial-BoldMT"/>
              </a:rPr>
              <a:t>СИЛЬНЫЙ</a:t>
            </a:r>
            <a:r>
              <a:rPr dirty="0" sz="14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RAAAOF+Arial-BoldMT"/>
                <a:cs typeface="RAAAOF+Arial-BoldMT"/>
              </a:rPr>
              <a:t>ВЫБОР</a:t>
            </a:r>
            <a:r>
              <a:rPr dirty="0" sz="14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RAAAOF+Arial-BoldMT"/>
                <a:cs typeface="RAAAOF+Arial-BoldMT"/>
              </a:rPr>
              <a:t>–</a:t>
            </a:r>
            <a:r>
              <a:rPr dirty="0" sz="14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RAAAOF+Arial-BoldMT"/>
                <a:cs typeface="RAAAOF+Arial-BoldMT"/>
              </a:rPr>
              <a:t>ЖИЗНЬ</a:t>
            </a:r>
            <a:r>
              <a:rPr dirty="0" sz="14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RAAAOF+Arial-BoldMT"/>
                <a:cs typeface="RAAAOF+Arial-BoldMT"/>
              </a:rPr>
              <a:t>БЕЗ</a:t>
            </a:r>
            <a:r>
              <a:rPr dirty="0" sz="14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RAAAOF+Arial-BoldMT"/>
                <a:cs typeface="RAAAOF+Arial-BoldMT"/>
              </a:rPr>
              <a:t>АЛКОГОЛЯ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3224522"/>
            <a:ext cx="5500123" cy="665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AATJQ+ArialMT"/>
                <a:cs typeface="LAATJQ+ArialMT"/>
              </a:rPr>
              <a:t>ВꢀБИБЛИОТЕКАХ-ПАРТНЕРАХꢀБУДЕТꢀПРЕДСТАВЛЕНАꢀ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AATJQ+ArialMT"/>
                <a:cs typeface="LAATJQ+ArialMT"/>
              </a:rPr>
              <a:t>ЕДИНАЯꢀКНИЖНАЯꢀВЫСТАВКА-ПРОСМОТР.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39" y="3778242"/>
            <a:ext cx="2703912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RAAAOF+Arial-BoldMT"/>
                <a:cs typeface="RAAAOF+Arial-BoldMT"/>
              </a:rPr>
              <a:t>ЧТО</a:t>
            </a:r>
            <a:r>
              <a:rPr dirty="0" sz="14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RAAAOF+Arial-BoldMT"/>
                <a:cs typeface="RAAAOF+Arial-BoldMT"/>
              </a:rPr>
              <a:t>УВИДЯТ</a:t>
            </a:r>
            <a:r>
              <a:rPr dirty="0" sz="14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RAAAOF+Arial-BoldMT"/>
                <a:cs typeface="RAAAOF+Arial-BoldMT"/>
              </a:rPr>
              <a:t>УЧАСТНИКИ: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39" y="4118602"/>
            <a:ext cx="5140603" cy="665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AATJQ+ArialMT"/>
                <a:cs typeface="LAATJQ+ArialMT"/>
              </a:rPr>
              <a:t>АКТУАЛЬНАЯꢀЛИТЕРАТУРАꢀОꢀЗДОРОВОМꢀОБРАЗЕꢀ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AATJQ+ArialMT"/>
                <a:cs typeface="LAATJQ+ArialMT"/>
              </a:rPr>
              <a:t>ЖИЗНИ.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9639" y="4672322"/>
            <a:ext cx="4219290" cy="665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AATJQ+ArialMT"/>
                <a:cs typeface="LAATJQ+ArialMT"/>
              </a:rPr>
              <a:t>КНИГИꢀПОꢀПСИХОЛОГИИ,ꢀМОТИВАЦИИꢀИꢀ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AATJQ+ArialMT"/>
                <a:cs typeface="LAATJQ+ArialMT"/>
              </a:rPr>
              <a:t>САМОРАЗВИТИЮ.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9639" y="5226041"/>
            <a:ext cx="5166761" cy="665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AATJQ+ArialMT"/>
                <a:cs typeface="LAATJQ+ArialMT"/>
              </a:rPr>
              <a:t>ИСТОРИИꢀУСПЕХАꢀИЗВЕСТНЫХꢀСПОРТСМЕНОВꢀИꢀ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AATJQ+ArialMT"/>
                <a:cs typeface="LAATJQ+ArialMT"/>
              </a:rPr>
              <a:t>ПУБЛИЧНЫХꢀЛИЦ.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9639" y="5779761"/>
            <a:ext cx="4344788" cy="665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AATJQ+ArialMT"/>
                <a:cs typeface="LAATJQ+ArialMT"/>
              </a:rPr>
              <a:t>ВЫСТАВКАꢀСТАНЕТꢀИНТЕЛЛЕКТУАЛЬНЫМꢀ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LAATJQ+ArialMT"/>
                <a:cs typeface="LAATJQ+ArialMT"/>
              </a:rPr>
              <a:t>ФУНДАМЕНТОМꢀАКЦИИ.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116936" y="6006717"/>
            <a:ext cx="261131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4bcaad"/>
                </a:solidFill>
                <a:latin typeface="LAATJQ+ArialMT"/>
                <a:cs typeface="LAATJQ+ArialMT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53630" y="747349"/>
            <a:ext cx="1329159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4bcaad"/>
                </a:solidFill>
                <a:latin typeface="LAATJQ+ArialMT"/>
                <a:cs typeface="LAATJQ+ArialMT"/>
              </a:rPr>
              <a:t>ТРЕЗВЫЙꢀВЗГЛЯД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019540"/>
            <a:ext cx="4759622" cy="20751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AATJQ+ArialMT"/>
                <a:cs typeface="LAATJQ+ArialMT"/>
              </a:rPr>
              <a:t>КОМПОНЕНТꢀАКЦИИ</a:t>
            </a:r>
          </a:p>
          <a:p>
            <a:pPr marL="0" marR="0">
              <a:lnSpc>
                <a:spcPts val="3992"/>
              </a:lnSpc>
              <a:spcBef>
                <a:spcPts val="10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LAATJQ+ArialMT"/>
                <a:cs typeface="LAATJQ+ArialMT"/>
              </a:rPr>
              <a:t>КОНКУРС-</a:t>
            </a:r>
          </a:p>
          <a:p>
            <a:pPr marL="0" marR="0">
              <a:lnSpc>
                <a:spcPts val="4167"/>
              </a:lnSpc>
              <a:spcBef>
                <a:spcPts val="152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LAATJQ+ArialMT"/>
                <a:cs typeface="LAATJQ+ArialMT"/>
              </a:rPr>
              <a:t>СТОРИТЕЛЛИНГ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2927095"/>
            <a:ext cx="3666908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AAAOF+Arial-BoldMT"/>
                <a:cs typeface="RAAAOF+Arial-BoldMT"/>
              </a:rPr>
              <a:t>РЕСПУБЛИКАНСКИЙ</a:t>
            </a:r>
            <a:r>
              <a:rPr dirty="0" sz="16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RAAAOF+Arial-BoldMT"/>
                <a:cs typeface="RAAAOF+Arial-BoldMT"/>
              </a:rPr>
              <a:t>КОНКУРС-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3219703"/>
            <a:ext cx="4475476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AAAOF+Arial-BoldMT"/>
                <a:cs typeface="RAAAOF+Arial-BoldMT"/>
              </a:rPr>
              <a:t>СТОРИТЕЛЛИНГ</a:t>
            </a:r>
            <a:r>
              <a:rPr dirty="0" sz="1600" spc="442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RAAAOF+Arial-BoldMT"/>
                <a:cs typeface="RAAAOF+Arial-BoldMT"/>
              </a:rPr>
              <a:t>«ТРЕЗВЫЙ</a:t>
            </a:r>
            <a:r>
              <a:rPr dirty="0" sz="16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RAAAOF+Arial-BoldMT"/>
                <a:cs typeface="RAAAOF+Arial-BoldMT"/>
              </a:rPr>
              <a:t>ВЗГЛЯД»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39" y="3639311"/>
            <a:ext cx="4947672" cy="11017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AATJQ+ArialMT"/>
                <a:cs typeface="LAATJQ+ArialMT"/>
              </a:rPr>
              <a:t>СОВРЕМЕННЫЙꢀФОРМАТ,ꢀГДЕꢀГЛАВНОЕꢀ–ꢀ</a:t>
            </a:r>
          </a:p>
          <a:p>
            <a:pPr marL="0" marR="0">
              <a:lnSpc>
                <a:spcPts val="1667"/>
              </a:lnSpc>
              <a:spcBef>
                <a:spcPts val="6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AATJQ+ArialMT"/>
                <a:cs typeface="LAATJQ+ArialMT"/>
              </a:rPr>
              <a:t>ЛИЧНАЯꢀИСТОРИЯꢀИꢀВИЗУАЛЬНОЕꢀ</a:t>
            </a:r>
          </a:p>
          <a:p>
            <a:pPr marL="0" marR="0">
              <a:lnSpc>
                <a:spcPts val="1667"/>
              </a:lnSpc>
              <a:spcBef>
                <a:spcPts val="6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AATJQ+ArialMT"/>
                <a:cs typeface="LAATJQ+ArialMT"/>
              </a:rPr>
              <a:t>ВОПЛОЩЕНИЕ.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39" y="4644136"/>
            <a:ext cx="5513958" cy="1101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AAAOF+Arial-BoldMT"/>
                <a:cs typeface="RAAAOF+Arial-BoldMT"/>
              </a:rPr>
              <a:t>СУТЬ:</a:t>
            </a:r>
            <a:r>
              <a:rPr dirty="0" sz="1600">
                <a:solidFill>
                  <a:srgbClr val="000000"/>
                </a:solidFill>
                <a:latin typeface="LAATJQ+ArialMT"/>
                <a:cs typeface="LAATJQ+ArialMT"/>
              </a:rPr>
              <a:t>ꢀУЧАСТНИКИꢀСОЗДАЮТꢀФОТОИСТОРИЮꢀ</a:t>
            </a:r>
          </a:p>
          <a:p>
            <a:pPr marL="0" marR="0">
              <a:lnSpc>
                <a:spcPts val="1667"/>
              </a:lnSpc>
              <a:spcBef>
                <a:spcPts val="6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AATJQ+ArialMT"/>
                <a:cs typeface="LAATJQ+ArialMT"/>
              </a:rPr>
              <a:t>ОꢀСВОЕМꢀЗДОРОВОМꢀВЫБОРЕꢀИꢀРАЗМЕЩАЮТꢀ</a:t>
            </a:r>
          </a:p>
          <a:p>
            <a:pPr marL="0" marR="0">
              <a:lnSpc>
                <a:spcPts val="1667"/>
              </a:lnSpc>
              <a:spcBef>
                <a:spcPts val="6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AATJQ+ArialMT"/>
                <a:cs typeface="LAATJQ+ArialMT"/>
              </a:rPr>
              <a:t>ЕЕꢀВꢀСОЦИАЛЬНОЙꢀСЕТИꢀВКОНТАКТЕ.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16936" y="6006717"/>
            <a:ext cx="261131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4bcaad"/>
                </a:solidFill>
                <a:latin typeface="LAATJQ+ArialMT"/>
                <a:cs typeface="LAATJQ+ArialMT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596" y="745943"/>
            <a:ext cx="9071384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RAAAOF+Arial-BoldMT"/>
                <a:cs typeface="RAAAOF+Arial-BoldMT"/>
              </a:rPr>
              <a:t>КАК</a:t>
            </a:r>
            <a:r>
              <a:rPr dirty="0" sz="32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RAAAOF+Arial-BoldMT"/>
                <a:cs typeface="RAAAOF+Arial-BoldMT"/>
              </a:rPr>
              <a:t>ПРИНЯТЬ</a:t>
            </a:r>
            <a:r>
              <a:rPr dirty="0" sz="32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RAAAOF+Arial-BoldMT"/>
                <a:cs typeface="RAAAOF+Arial-BoldMT"/>
              </a:rPr>
              <a:t>УЧАСТИЕ</a:t>
            </a:r>
            <a:r>
              <a:rPr dirty="0" sz="32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RAAAOF+Arial-BoldMT"/>
                <a:cs typeface="RAAAOF+Arial-BoldMT"/>
              </a:rPr>
              <a:t>В</a:t>
            </a:r>
            <a:r>
              <a:rPr dirty="0" sz="32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RAAAOF+Arial-BoldMT"/>
                <a:cs typeface="RAAAOF+Arial-BoldMT"/>
              </a:rPr>
              <a:t>КОНКУРСЕ?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24387" y="1625659"/>
            <a:ext cx="5072637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RAAAOF+Arial-BoldMT"/>
                <a:cs typeface="RAAAOF+Arial-BoldMT"/>
              </a:rPr>
              <a:t>3</a:t>
            </a:r>
            <a:r>
              <a:rPr dirty="0" sz="36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RAAAOF+Arial-BoldMT"/>
                <a:cs typeface="RAAAOF+Arial-BoldMT"/>
              </a:rPr>
              <a:t>ПРОСТЫХ</a:t>
            </a:r>
            <a:r>
              <a:rPr dirty="0" sz="36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RAAAOF+Arial-BoldMT"/>
                <a:cs typeface="RAAAOF+Arial-BoldMT"/>
              </a:rPr>
              <a:t>ШАГА: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18064" y="3229375"/>
            <a:ext cx="2877798" cy="1074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95659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AATJQ+ArialMT"/>
                <a:cs typeface="LAATJQ+ArialMT"/>
              </a:rPr>
              <a:t>Снятьꢀ</a:t>
            </a:r>
            <a:r>
              <a:rPr dirty="0" sz="1800" b="1">
                <a:solidFill>
                  <a:srgbClr val="000000"/>
                </a:solidFill>
                <a:latin typeface="RAAAOF+Arial-BoldMT"/>
                <a:cs typeface="RAAAOF+Arial-BoldMT"/>
              </a:rPr>
              <a:t>серию</a:t>
            </a:r>
          </a:p>
          <a:p>
            <a:pPr marL="0" marR="0">
              <a:lnSpc>
                <a:spcPts val="1875"/>
              </a:lnSpc>
              <a:spcBef>
                <a:spcPts val="18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RAAAOF+Arial-BoldMT"/>
                <a:cs typeface="RAAAOF+Arial-BoldMT"/>
              </a:rPr>
              <a:t>фотографий</a:t>
            </a:r>
            <a:r>
              <a:rPr dirty="0" sz="1800">
                <a:solidFill>
                  <a:srgbClr val="000000"/>
                </a:solidFill>
                <a:latin typeface="LAATJQ+ArialMT"/>
                <a:cs typeface="LAATJQ+ArialMT"/>
              </a:rPr>
              <a:t>,ꢀкоторыеꢀ</a:t>
            </a:r>
          </a:p>
          <a:p>
            <a:pPr marL="159785" marR="0">
              <a:lnSpc>
                <a:spcPts val="1875"/>
              </a:lnSpc>
              <a:spcBef>
                <a:spcPts val="68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AATJQ+ArialMT"/>
                <a:cs typeface="LAATJQ+ArialMT"/>
              </a:rPr>
              <a:t>рассказываютꢀвашуꢀ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83663" y="3229375"/>
            <a:ext cx="3235421" cy="8279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AATJQ+ArialMT"/>
                <a:cs typeface="LAATJQ+ArialMT"/>
              </a:rPr>
              <a:t>Разместитьꢀфотоисториюꢀ</a:t>
            </a:r>
          </a:p>
          <a:p>
            <a:pPr marL="949182" marR="0">
              <a:lnSpc>
                <a:spcPts val="1875"/>
              </a:lnSpc>
              <a:spcBef>
                <a:spcPts val="18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AATJQ+ArialMT"/>
                <a:cs typeface="LAATJQ+ArialMT"/>
              </a:rPr>
              <a:t>вꢀсвоемꢀ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88068" y="3330027"/>
            <a:ext cx="3146978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AATJQ+ArialMT"/>
                <a:cs typeface="LAATJQ+ArialMT"/>
              </a:rPr>
              <a:t>Поставитьꢀхэштегꢀ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AATJQ+ArialMT"/>
                <a:cs typeface="LAATJQ+ArialMT"/>
              </a:rPr>
              <a:t>акцииꢀ</a:t>
            </a:r>
            <a:r>
              <a:rPr dirty="0" sz="1800" b="1">
                <a:solidFill>
                  <a:srgbClr val="000000"/>
                </a:solidFill>
                <a:latin typeface="RAAAOF+Arial-BoldMT"/>
                <a:cs typeface="RAAAOF+Arial-BoldMT"/>
              </a:rPr>
              <a:t>#трезвый_взгляд</a:t>
            </a:r>
            <a:r>
              <a:rPr dirty="0" sz="1800">
                <a:solidFill>
                  <a:srgbClr val="000000"/>
                </a:solidFill>
                <a:latin typeface="LAATJQ+ArialMT"/>
                <a:cs typeface="LAATJQ+ArialMT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69327" y="3723151"/>
            <a:ext cx="2573238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AATJQ+ArialMT"/>
                <a:cs typeface="LAATJQ+ArialMT"/>
              </a:rPr>
              <a:t>аккаунтеꢀ</a:t>
            </a:r>
            <a:r>
              <a:rPr dirty="0" sz="1800" b="1">
                <a:solidFill>
                  <a:srgbClr val="000000"/>
                </a:solidFill>
                <a:latin typeface="RAAAOF+Arial-BoldMT"/>
                <a:cs typeface="RAAAOF+Arial-BoldMT"/>
              </a:rPr>
              <a:t>ВКонтакте</a:t>
            </a:r>
            <a:r>
              <a:rPr dirty="0" sz="1800">
                <a:solidFill>
                  <a:srgbClr val="000000"/>
                </a:solidFill>
                <a:latin typeface="LAATJQ+ArialMT"/>
                <a:cs typeface="LAATJQ+ArialMT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64449" y="3970039"/>
            <a:ext cx="3233110" cy="1074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6453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AATJQ+ArialMT"/>
                <a:cs typeface="LAATJQ+ArialMT"/>
              </a:rPr>
              <a:t>историюꢀоꢀЗОЖꢀ(спорт,ꢀ</a:t>
            </a:r>
          </a:p>
          <a:p>
            <a:pPr marL="0" marR="0">
              <a:lnSpc>
                <a:spcPts val="1875"/>
              </a:lnSpc>
              <a:spcBef>
                <a:spcPts val="18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AATJQ+ArialMT"/>
                <a:cs typeface="LAATJQ+ArialMT"/>
              </a:rPr>
              <a:t>туризм,ꢀтворчество,ꢀотказꢀ</a:t>
            </a:r>
          </a:p>
          <a:p>
            <a:pPr marL="191541" marR="0">
              <a:lnSpc>
                <a:spcPts val="1875"/>
              </a:lnSpc>
              <a:spcBef>
                <a:spcPts val="68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AATJQ+ArialMT"/>
                <a:cs typeface="LAATJQ+ArialMT"/>
              </a:rPr>
              <a:t>отꢀвредныхꢀпривычек).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536693" y="4670756"/>
            <a:ext cx="2483991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LAATJQ+ArialMT"/>
                <a:cs typeface="LAATJQ+ArialMT"/>
              </a:rPr>
              <a:t>ОТМЕТИТЬ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44595" y="4696296"/>
            <a:ext cx="1894433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LAATJQ+ArialMT"/>
                <a:cs typeface="LAATJQ+ArialMT"/>
              </a:rPr>
              <a:t>СОЗДАТЬ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77220" y="4696296"/>
            <a:ext cx="2933551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LAATJQ+ArialMT"/>
                <a:cs typeface="LAATJQ+ArialMT"/>
              </a:rPr>
              <a:t>ОПУБЛИКОВАТЬ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05214" y="6006717"/>
            <a:ext cx="5399714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LAATJQ+ArialMT"/>
                <a:cs typeface="LAATJQ+ArialMT"/>
              </a:rPr>
              <a:t>Историиꢀсꢀэтимꢀхэштегомꢀавтоматическиꢀстановятсяꢀчастьюꢀобщегоꢀдвижения!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116936" y="6006717"/>
            <a:ext cx="261131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LAATJQ+ArialMT"/>
                <a:cs typeface="LAATJQ+ArialMT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22450" y="572334"/>
            <a:ext cx="4956646" cy="322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000000"/>
                </a:solidFill>
                <a:latin typeface="RAAAOF+Arial-BoldMT"/>
                <a:cs typeface="RAAAOF+Arial-BoldMT"/>
              </a:rPr>
              <a:t>ПРИЗОВОЙ</a:t>
            </a:r>
          </a:p>
          <a:p>
            <a:pPr marL="898165" marR="0">
              <a:lnSpc>
                <a:spcPts val="5626"/>
              </a:lnSpc>
              <a:spcBef>
                <a:spcPts val="255"/>
              </a:spcBef>
              <a:spcAft>
                <a:spcPts val="0"/>
              </a:spcAft>
            </a:pPr>
            <a:r>
              <a:rPr dirty="0" sz="5400" b="1">
                <a:solidFill>
                  <a:srgbClr val="000000"/>
                </a:solidFill>
                <a:latin typeface="RAAAOF+Arial-BoldMT"/>
                <a:cs typeface="RAAAOF+Arial-BoldMT"/>
              </a:rPr>
              <a:t>ФОНД</a:t>
            </a:r>
          </a:p>
          <a:p>
            <a:pPr marL="87554" marR="0">
              <a:lnSpc>
                <a:spcPts val="5626"/>
              </a:lnSpc>
              <a:spcBef>
                <a:spcPts val="205"/>
              </a:spcBef>
              <a:spcAft>
                <a:spcPts val="0"/>
              </a:spcAft>
            </a:pPr>
            <a:r>
              <a:rPr dirty="0" sz="5400" b="1">
                <a:solidFill>
                  <a:srgbClr val="000000"/>
                </a:solidFill>
                <a:latin typeface="RAAAOF+Arial-BoldMT"/>
                <a:cs typeface="RAAAOF+Arial-BoldMT"/>
              </a:rPr>
              <a:t>КОНКУРСА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76041" y="2995805"/>
            <a:ext cx="2986372" cy="7359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AAAOF+Arial-BoldMT"/>
                <a:cs typeface="RAAAOF+Arial-BoldMT"/>
              </a:rPr>
              <a:t>МЫ</a:t>
            </a:r>
            <a:r>
              <a:rPr dirty="0" sz="16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RAAAOF+Arial-BoldMT"/>
                <a:cs typeface="RAAAOF+Arial-BoldMT"/>
              </a:rPr>
              <a:t>ЦЕНИМ</a:t>
            </a:r>
            <a:r>
              <a:rPr dirty="0" sz="16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RAAAOF+Arial-BoldMT"/>
                <a:cs typeface="RAAAOF+Arial-BoldMT"/>
              </a:rPr>
              <a:t>СМЕЛОСТЬ</a:t>
            </a:r>
            <a:r>
              <a:rPr dirty="0" sz="16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RAAAOF+Arial-BoldMT"/>
                <a:cs typeface="RAAAOF+Arial-BoldMT"/>
              </a:rPr>
              <a:t>И</a:t>
            </a:r>
          </a:p>
          <a:p>
            <a:pPr marL="488404" marR="0">
              <a:lnSpc>
                <a:spcPts val="1667"/>
              </a:lnSpc>
              <a:spcBef>
                <a:spcPts val="1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AAAOF+Arial-BoldMT"/>
                <a:cs typeface="RAAAOF+Arial-BoldMT"/>
              </a:rPr>
              <a:t>ИСКРЕННОСТЬ!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84023" y="4121098"/>
            <a:ext cx="4602122" cy="14815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000000"/>
                </a:solidFill>
                <a:latin typeface="RAAAOF+Arial-BoldMT"/>
                <a:cs typeface="RAAAOF+Arial-BoldMT"/>
              </a:rPr>
              <a:t>ТРИ</a:t>
            </a:r>
            <a:r>
              <a:rPr dirty="0" sz="1700" b="1">
                <a:solidFill>
                  <a:srgbClr val="000000"/>
                </a:solidFill>
                <a:latin typeface="RAAAOF+Arial-BoldMT"/>
                <a:cs typeface="RAAAOF+Arial-BoldMT"/>
              </a:rPr>
              <a:t> </a:t>
            </a:r>
            <a:r>
              <a:rPr dirty="0" sz="1700" b="1">
                <a:solidFill>
                  <a:srgbClr val="000000"/>
                </a:solidFill>
                <a:latin typeface="RAAAOF+Arial-BoldMT"/>
                <a:cs typeface="RAAAOF+Arial-BoldMT"/>
              </a:rPr>
              <a:t>ПОБЕДИТЕЛЯ</a:t>
            </a:r>
            <a:r>
              <a:rPr dirty="0" sz="1700">
                <a:solidFill>
                  <a:srgbClr val="000000"/>
                </a:solidFill>
                <a:latin typeface="LAATJQ+ArialMT"/>
                <a:cs typeface="LAATJQ+ArialMT"/>
              </a:rPr>
              <a:t>ꢀКОНКУРСАꢀ</a:t>
            </a:r>
          </a:p>
          <a:p>
            <a:pPr marL="0" marR="0">
              <a:lnSpc>
                <a:spcPts val="1771"/>
              </a:lnSpc>
              <a:spcBef>
                <a:spcPts val="62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LAATJQ+ArialMT"/>
                <a:cs typeface="LAATJQ+ArialMT"/>
              </a:rPr>
              <a:t>ПОЛУЧАТꢀСОВРЕМЕННЫЕꢀГАДЖЕТЫꢀ</a:t>
            </a:r>
          </a:p>
          <a:p>
            <a:pPr marL="0" marR="0">
              <a:lnSpc>
                <a:spcPts val="1771"/>
              </a:lnSpc>
              <a:spcBef>
                <a:spcPts val="67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LAATJQ+ArialMT"/>
                <a:cs typeface="LAATJQ+ArialMT"/>
              </a:rPr>
              <a:t>ДЛЯꢀПОДДЕРЖАНИЯꢀЗДОРОВОГОꢀ</a:t>
            </a:r>
          </a:p>
          <a:p>
            <a:pPr marL="0" marR="0">
              <a:lnSpc>
                <a:spcPts val="1771"/>
              </a:lnSpc>
              <a:spcBef>
                <a:spcPts val="62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LAATJQ+ArialMT"/>
                <a:cs typeface="LAATJQ+ArialMT"/>
              </a:rPr>
              <a:t>ОБРАЗАꢀЖИЗНИ: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84023" y="5364682"/>
            <a:ext cx="2586140" cy="5488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000000"/>
                </a:solidFill>
                <a:latin typeface="RAAAOF+Arial-BoldMT"/>
                <a:cs typeface="RAAAOF+Arial-BoldMT"/>
              </a:rPr>
              <a:t>ФИТНЕС-БРАСЛЕТЫ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84023" y="5675578"/>
            <a:ext cx="4437852" cy="859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LAATJQ+ArialMT"/>
                <a:cs typeface="LAATJQ+ArialMT"/>
              </a:rPr>
              <a:t>СТИЛЬНЫЙꢀАКСЕССУАР,ꢀКОТОРЫЙꢀ</a:t>
            </a:r>
          </a:p>
          <a:p>
            <a:pPr marL="0" marR="0">
              <a:lnSpc>
                <a:spcPts val="1771"/>
              </a:lnSpc>
              <a:spcBef>
                <a:spcPts val="62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LAATJQ+ArialMT"/>
                <a:cs typeface="LAATJQ+ArialMT"/>
              </a:rPr>
              <a:t>ПОМОЖЕТꢀОТСЛЕЖИВАТЬꢀ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16936" y="6006717"/>
            <a:ext cx="261131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4bcaad"/>
                </a:solidFill>
                <a:latin typeface="LAATJQ+ArialMT"/>
                <a:cs typeface="LAATJQ+ArialMT"/>
              </a:rPr>
              <a:t>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84023" y="6297370"/>
            <a:ext cx="4549992" cy="5488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LAATJQ+ArialMT"/>
                <a:cs typeface="LAATJQ+ArialMT"/>
              </a:rPr>
              <a:t>АКТИВНОСТЬ,ꢀСОНꢀИꢀДОСТИЖЕНИЯ.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2026-04-14T05:49:20-07:00</dcterms:modified>
</cp:coreProperties>
</file>